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62" r:id="rId14"/>
    <p:sldId id="282" r:id="rId15"/>
    <p:sldId id="283" r:id="rId16"/>
    <p:sldId id="284" r:id="rId17"/>
    <p:sldId id="264" r:id="rId18"/>
    <p:sldId id="265" r:id="rId19"/>
    <p:sldId id="266" r:id="rId20"/>
    <p:sldId id="279" r:id="rId21"/>
    <p:sldId id="263" r:id="rId22"/>
    <p:sldId id="267" r:id="rId23"/>
    <p:sldId id="268" r:id="rId24"/>
    <p:sldId id="269" r:id="rId25"/>
    <p:sldId id="270" r:id="rId26"/>
    <p:sldId id="271" r:id="rId27"/>
    <p:sldId id="280" r:id="rId28"/>
    <p:sldId id="272" r:id="rId29"/>
    <p:sldId id="281" r:id="rId30"/>
    <p:sldId id="273"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3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5" Type="http://schemas.openxmlformats.org/officeDocument/2006/relationships/commentAuthors" Target="commentAuthors.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5000"/>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3.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7.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One</a:t>
            </a:r>
            <a:br>
              <a:rPr lang="en-US" altLang="zh-CN"/>
            </a:br>
            <a:r>
              <a:rPr lang="en-US" altLang="zh-CN"/>
              <a:t>Lesson 2. Western Ph</a:t>
            </a:r>
            <a:r>
              <a:rPr lang="en-US" altLang="zh-CN"/>
              <a:t>ilosophy</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20060" y="6203275"/>
            <a:ext cx="2700000" cy="316800"/>
          </a:xfrm>
        </p:spPr>
        <p:txBody>
          <a:bodyPr>
            <a:noAutofit/>
          </a:bodyPr>
          <a:p>
            <a:fld id="{760FBDFE-C587-4B4C-A407-44438C67B59E}" type="datetime1">
              <a:rPr lang="zh-CN" altLang="en-US" sz="1800" smtClean="0"/>
            </a:fld>
            <a:endParaRPr lang="zh-CN" altLang="en-US" sz="18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While Reading</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Structure:</a:t>
            </a:r>
            <a:endParaRPr lang="en-US" altLang="zh-CN" sz="40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Introduction (Para 1):</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The paradox of human freedom in a hostile universe.</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Moral Dilemmas (Paras 2–3):</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Contrasting worship of power vs. goodness; critique of slavish submission.</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Path to Freedom (Paras 4–6):</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Rejecting force, embracing ideals, and resigning desires with Stoic wisdom.</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Creative Liberation (Paras 7–8):</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Re-imagining the universe through thought; the free man’s detachment from temporal goods.</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276860" y="321310"/>
            <a:ext cx="11226800" cy="5781040"/>
          </a:xfrm>
        </p:spPr>
        <p:txBody>
          <a:bodyPr>
            <a:noAutofit/>
          </a:bodyPr>
          <a:p>
            <a:r>
              <a:rPr lang="en-US" altLang="zh-CN" sz="3600">
                <a:solidFill>
                  <a:schemeClr val="tx1"/>
                </a:solidFill>
                <a:latin typeface="Times New Roman" panose="02020603050405020304" charset="0"/>
                <a:cs typeface="Times New Roman" panose="02020603050405020304" charset="0"/>
                <a:sym typeface="+mn-ea"/>
              </a:rPr>
              <a:t>Central Ideas on Each Paragraph:</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Para. 1. Human Aspiration in an Inhuman World:</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Despite being powerless in a vast, indifferent universe, humans possess the unique ability to judge, imagine, and create—granting them freedom and superiority over blind natural forces.</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Para. 2. Responses to the Ideal:</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Some worship raw power (e.g., Nietzsche, survival morality), while others reconcile ideals with reality by creating a benevolent God. Both approaches reflect humanity’s struggle to align morality with an amoral world.</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Para. 3. Rejecting the Tyranny of Power:</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The world is not inherently good; submitting to it is slavish. Humans must choose: worship force or goodness. True dignity lies in rejecting oppressive power and exalting moral ideals.</a:t>
            </a:r>
            <a:endParaRPr lang="en-US" altLang="zh-CN" sz="2400">
              <a:solidFill>
                <a:schemeClr val="tx1"/>
              </a:solidFill>
              <a:latin typeface="Times New Roman" panose="02020603050405020304" charset="0"/>
              <a:cs typeface="Times New Roman" panose="02020603050405020304" charset="0"/>
            </a:endParaRPr>
          </a:p>
          <a:p>
            <a:endParaRPr lang="en-US" altLang="zh-CN" sz="24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400" y="628070"/>
            <a:ext cx="10969200" cy="4759200"/>
          </a:xfrm>
        </p:spPr>
        <p:txBody>
          <a:bodyPr>
            <a:noAutofit/>
          </a:bodyPr>
          <a:p>
            <a:r>
              <a:rPr lang="en-US" altLang="zh-CN" sz="2400">
                <a:solidFill>
                  <a:schemeClr val="tx1"/>
                </a:solidFill>
                <a:latin typeface="Times New Roman" panose="02020603050405020304" charset="0"/>
                <a:cs typeface="Times New Roman" panose="02020603050405020304" charset="0"/>
                <a:sym typeface="+mn-ea"/>
              </a:rPr>
              <a:t>Para. 4. The Choice of Worship:</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Worshiping force (e.g., militarism) is submission to evil. True freedom is devotion to goodness, truth, and beauty—ideals unacknowledged by the universe but upheld through human thought and aspiration.</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sym typeface="+mn-ea"/>
              </a:rPr>
              <a:t>Para. 5. From Revolt to Stoic Freedom:</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Initial defiance (e.g., Promethean rebellion) binds us to hatred. Wisdom lies in resigning desires while freeing thought, enabling art, philosophy, and a vision of beauty that transcends suffering.</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sym typeface="+mn-ea"/>
              </a:rPr>
              <a:t>Para. 6. The Virtue of Resignation:</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Accepting unattainable goods with courage—not futile longing—is wisdom. Maturity teaches that the world is not ours to control, and submission to fate is just.</a:t>
            </a:r>
            <a:endParaRPr lang="en-US" altLang="zh-CN" sz="2400">
              <a:solidFill>
                <a:schemeClr val="tx1"/>
              </a:solidFill>
              <a:latin typeface="Times New Roman" panose="02020603050405020304" charset="0"/>
              <a:cs typeface="Times New Roman" panose="02020603050405020304" charset="0"/>
            </a:endParaRPr>
          </a:p>
          <a:p>
            <a:endParaRPr lang="en-US" altLang="zh-CN" sz="24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86785" y="581080"/>
            <a:ext cx="10969200" cy="4759200"/>
          </a:xfrm>
        </p:spPr>
        <p:txBody>
          <a:bodyPr/>
          <a:p>
            <a:r>
              <a:rPr lang="en-US" altLang="zh-CN" sz="2400">
                <a:solidFill>
                  <a:schemeClr val="tx1"/>
                </a:solidFill>
                <a:latin typeface="Times New Roman" panose="02020603050405020304" charset="0"/>
                <a:cs typeface="Times New Roman" panose="02020603050405020304" charset="0"/>
                <a:sym typeface="+mn-ea"/>
              </a:rPr>
              <a:t>Para. 7. Transforming the Universe Through Imagination:</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By resigning to fate without bitterness, we mentally reshape the universe, replacing worship of blind power with creative ideals.</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sym typeface="+mn-ea"/>
              </a:rPr>
              <a:t>Para. 8. The Free Man’s Perspective:</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Though small against nature’s forces, thinking greatly about them liberates us. Emancipation comes from abandoning selfish desires and embracing eternal passions.</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sym typeface="+mn-ea"/>
              </a:rPr>
              <a:t>Para. 9. Solidarity in a Common Doom:</a:t>
            </a:r>
            <a:r>
              <a:rPr lang="en-US" altLang="en-US" sz="2400">
                <a:solidFill>
                  <a:schemeClr val="tx1"/>
                </a:solidFill>
                <a:latin typeface="Times New Roman" panose="02020603050405020304" charset="0"/>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United by shared suffering, the free man illuminates others’ lives with love, compassion, and unwavering support, recognizing their struggles in the collective human tragedy.</a:t>
            </a:r>
            <a:endParaRPr lang="en-US" altLang="zh-CN" sz="2400">
              <a:solidFill>
                <a:schemeClr val="tx1"/>
              </a:solidFill>
              <a:latin typeface="Times New Roman" panose="02020603050405020304" charset="0"/>
              <a:cs typeface="Times New Roman" panose="02020603050405020304" charset="0"/>
              <a:sym typeface="+mn-ea"/>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rmAutofit/>
          </a:bodyPr>
          <a:p>
            <a:r>
              <a:rPr lang="en-US" altLang="zh-CN" sz="3200">
                <a:solidFill>
                  <a:schemeClr val="tx1"/>
                </a:solidFill>
                <a:latin typeface="Times New Roman" panose="02020603050405020304" charset="0"/>
                <a:cs typeface="Times New Roman" panose="02020603050405020304" charset="0"/>
                <a:sym typeface="+mn-ea"/>
              </a:rPr>
              <a:t>Key Phrases</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Bertrand Russell</a:t>
            </a:r>
            <a:r>
              <a:rPr lang="zh-CN" altLang="en-US" sz="2000">
                <a:solidFill>
                  <a:schemeClr val="tx1"/>
                </a:solidFill>
                <a:latin typeface="Times New Roman" panose="02020603050405020304" charset="0"/>
                <a:cs typeface="Times New Roman" panose="02020603050405020304" charset="0"/>
              </a:rPr>
              <a:t>：伯特兰</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罗素（</a:t>
            </a:r>
            <a:r>
              <a:rPr lang="en-US" altLang="zh-CN" sz="2000">
                <a:solidFill>
                  <a:schemeClr val="tx1"/>
                </a:solidFill>
                <a:latin typeface="Times New Roman" panose="02020603050405020304" charset="0"/>
                <a:cs typeface="Times New Roman" panose="02020603050405020304" charset="0"/>
              </a:rPr>
              <a:t>1872—1970</a:t>
            </a:r>
            <a:r>
              <a:rPr lang="zh-CN" altLang="en-US" sz="2000">
                <a:solidFill>
                  <a:schemeClr val="tx1"/>
                </a:solidFill>
                <a:latin typeface="Times New Roman" panose="02020603050405020304" charset="0"/>
                <a:cs typeface="Times New Roman" panose="02020603050405020304" charset="0"/>
              </a:rPr>
              <a:t>）。哲学家、数学家和社会改革家，分析哲学的创始人之一。罗素出生于英国蒙茅斯郡特雷莱克。名门望族之后，父母均系贵族。早期和怀特海合著有三卷本《数学原理》。罗素于</a:t>
            </a:r>
            <a:r>
              <a:rPr lang="en-US" altLang="zh-CN" sz="2000">
                <a:solidFill>
                  <a:schemeClr val="tx1"/>
                </a:solidFill>
                <a:latin typeface="Times New Roman" panose="02020603050405020304" charset="0"/>
                <a:cs typeface="Times New Roman" panose="02020603050405020304" charset="0"/>
              </a:rPr>
              <a:t> 1955 </a:t>
            </a:r>
            <a:r>
              <a:rPr lang="zh-CN" altLang="en-US" sz="2000">
                <a:solidFill>
                  <a:schemeClr val="tx1"/>
                </a:solidFill>
                <a:latin typeface="Times New Roman" panose="02020603050405020304" charset="0"/>
                <a:cs typeface="Times New Roman" panose="02020603050405020304" charset="0"/>
              </a:rPr>
              <a:t>年发表著名的《罗素</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爱因斯坦宣言》，同时批评集权主义，反对美国卷入越南战争，由此成为</a:t>
            </a:r>
            <a:r>
              <a:rPr lang="en-US" altLang="zh-CN" sz="2000">
                <a:solidFill>
                  <a:schemeClr val="tx1"/>
                </a:solidFill>
                <a:latin typeface="Times New Roman" panose="02020603050405020304" charset="0"/>
                <a:cs typeface="Times New Roman" panose="02020603050405020304" charset="0"/>
              </a:rPr>
              <a:t> 20 </a:t>
            </a:r>
            <a:r>
              <a:rPr lang="zh-CN" altLang="en-US" sz="2000">
                <a:solidFill>
                  <a:schemeClr val="tx1"/>
                </a:solidFill>
                <a:latin typeface="Times New Roman" panose="02020603050405020304" charset="0"/>
                <a:cs typeface="Times New Roman" panose="02020603050405020304" charset="0"/>
              </a:rPr>
              <a:t>世纪最有影响力的公众人物之一。罗素应梁启超及讲学社之邀来华讲学，于</a:t>
            </a:r>
            <a:r>
              <a:rPr lang="en-US" altLang="zh-CN" sz="2000">
                <a:solidFill>
                  <a:schemeClr val="tx1"/>
                </a:solidFill>
                <a:latin typeface="Times New Roman" panose="02020603050405020304" charset="0"/>
                <a:cs typeface="Times New Roman" panose="02020603050405020304" charset="0"/>
              </a:rPr>
              <a:t> 1920 </a:t>
            </a:r>
            <a:r>
              <a:rPr lang="zh-CN" altLang="en-US" sz="2000">
                <a:solidFill>
                  <a:schemeClr val="tx1"/>
                </a:solidFill>
                <a:latin typeface="Times New Roman" panose="02020603050405020304" charset="0"/>
                <a:cs typeface="Times New Roman" panose="02020603050405020304" charset="0"/>
              </a:rPr>
              <a:t>年</a:t>
            </a:r>
            <a:r>
              <a:rPr lang="en-US" altLang="zh-CN" sz="2000">
                <a:solidFill>
                  <a:schemeClr val="tx1"/>
                </a:solidFill>
                <a:latin typeface="Times New Roman" panose="02020603050405020304" charset="0"/>
                <a:cs typeface="Times New Roman" panose="02020603050405020304" charset="0"/>
              </a:rPr>
              <a:t> 10 </a:t>
            </a:r>
            <a:r>
              <a:rPr lang="zh-CN" altLang="en-US" sz="2000">
                <a:solidFill>
                  <a:schemeClr val="tx1"/>
                </a:solidFill>
                <a:latin typeface="Times New Roman" panose="02020603050405020304" charset="0"/>
                <a:cs typeface="Times New Roman" panose="02020603050405020304" charset="0"/>
              </a:rPr>
              <a:t>月</a:t>
            </a:r>
            <a:r>
              <a:rPr lang="en-US" altLang="zh-CN" sz="2000">
                <a:solidFill>
                  <a:schemeClr val="tx1"/>
                </a:solidFill>
                <a:latin typeface="Times New Roman" panose="02020603050405020304" charset="0"/>
                <a:cs typeface="Times New Roman" panose="02020603050405020304" charset="0"/>
              </a:rPr>
              <a:t> 8 </a:t>
            </a:r>
            <a:r>
              <a:rPr lang="zh-CN" altLang="en-US" sz="2000">
                <a:solidFill>
                  <a:schemeClr val="tx1"/>
                </a:solidFill>
                <a:latin typeface="Times New Roman" panose="02020603050405020304" charset="0"/>
                <a:cs typeface="Times New Roman" panose="02020603050405020304" charset="0"/>
              </a:rPr>
              <a:t>日抵沪，</a:t>
            </a:r>
            <a:r>
              <a:rPr lang="en-US" altLang="zh-CN" sz="2000">
                <a:solidFill>
                  <a:schemeClr val="tx1"/>
                </a:solidFill>
                <a:latin typeface="Times New Roman" panose="02020603050405020304" charset="0"/>
                <a:cs typeface="Times New Roman" panose="02020603050405020304" charset="0"/>
              </a:rPr>
              <a:t>1921 </a:t>
            </a:r>
            <a:r>
              <a:rPr lang="zh-CN" altLang="en-US" sz="2000">
                <a:solidFill>
                  <a:schemeClr val="tx1"/>
                </a:solidFill>
                <a:latin typeface="Times New Roman" panose="02020603050405020304" charset="0"/>
                <a:cs typeface="Times New Roman" panose="02020603050405020304" charset="0"/>
              </a:rPr>
              <a:t>年</a:t>
            </a:r>
            <a:r>
              <a:rPr lang="en-US" altLang="zh-CN" sz="2000">
                <a:solidFill>
                  <a:schemeClr val="tx1"/>
                </a:solidFill>
                <a:latin typeface="Times New Roman" panose="02020603050405020304" charset="0"/>
                <a:cs typeface="Times New Roman" panose="02020603050405020304" charset="0"/>
              </a:rPr>
              <a:t> 7 </a:t>
            </a:r>
            <a:r>
              <a:rPr lang="zh-CN" altLang="en-US" sz="2000">
                <a:solidFill>
                  <a:schemeClr val="tx1"/>
                </a:solidFill>
                <a:latin typeface="Times New Roman" panose="02020603050405020304" charset="0"/>
                <a:cs typeface="Times New Roman" panose="02020603050405020304" charset="0"/>
              </a:rPr>
              <a:t>月</a:t>
            </a:r>
            <a:r>
              <a:rPr lang="en-US" altLang="zh-CN" sz="2000">
                <a:solidFill>
                  <a:schemeClr val="tx1"/>
                </a:solidFill>
                <a:latin typeface="Times New Roman" panose="02020603050405020304" charset="0"/>
                <a:cs typeface="Times New Roman" panose="02020603050405020304" charset="0"/>
              </a:rPr>
              <a:t> 11 </a:t>
            </a:r>
            <a:r>
              <a:rPr lang="zh-CN" altLang="en-US" sz="2000">
                <a:solidFill>
                  <a:schemeClr val="tx1"/>
                </a:solidFill>
                <a:latin typeface="Times New Roman" panose="02020603050405020304" charset="0"/>
                <a:cs typeface="Times New Roman" panose="02020603050405020304" charset="0"/>
              </a:rPr>
              <a:t>日回国。访问了上海、南京、杭州、长沙、北京等地，共作了近</a:t>
            </a:r>
            <a:r>
              <a:rPr lang="en-US" altLang="zh-CN" sz="2000">
                <a:solidFill>
                  <a:schemeClr val="tx1"/>
                </a:solidFill>
                <a:latin typeface="Times New Roman" panose="02020603050405020304" charset="0"/>
                <a:cs typeface="Times New Roman" panose="02020603050405020304" charset="0"/>
              </a:rPr>
              <a:t>20 </a:t>
            </a:r>
            <a:r>
              <a:rPr lang="zh-CN" altLang="en-US" sz="2000">
                <a:solidFill>
                  <a:schemeClr val="tx1"/>
                </a:solidFill>
                <a:latin typeface="Times New Roman" panose="02020603050405020304" charset="0"/>
                <a:cs typeface="Times New Roman" panose="02020603050405020304" charset="0"/>
              </a:rPr>
              <a:t>个主题演讲。回国前作告别演讲</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中国到自由之路</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并留下《中国问题》一书。他的《西方哲学史》问世后，在英美两国旋即纸贵一时，由于文笔清通、简明扼要、浅显易懂，遂成为文科学子的必读书目。罗素随笔更是风流自然、性情毕现，《一个自由人的信仰》《论老之将至》堪称天下至文。罗素在多方面均有著述，包括《婚姻与道德》《科学世界观》《教育与社会秩序》《罗素文集》等。他的三卷本《自传》叙事生动，笔墨优美，被公认为英国传记中的佳构。</a:t>
            </a:r>
            <a:r>
              <a:rPr lang="en-US" altLang="zh-CN" sz="2000">
                <a:solidFill>
                  <a:schemeClr val="tx1"/>
                </a:solidFill>
                <a:latin typeface="Times New Roman" panose="02020603050405020304" charset="0"/>
                <a:cs typeface="Times New Roman" panose="02020603050405020304" charset="0"/>
              </a:rPr>
              <a:t>1950 </a:t>
            </a:r>
            <a:r>
              <a:rPr lang="zh-CN" altLang="en-US" sz="2000">
                <a:solidFill>
                  <a:schemeClr val="tx1"/>
                </a:solidFill>
                <a:latin typeface="Times New Roman" panose="02020603050405020304" charset="0"/>
                <a:cs typeface="Times New Roman" panose="02020603050405020304" charset="0"/>
              </a:rPr>
              <a:t>年，罗素凭借《西方哲学史》荣获诺贝尔文学奖。</a:t>
            </a:r>
            <a:endParaRPr lang="zh-CN" altLang="en-US"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153035" y="308610"/>
            <a:ext cx="11202670" cy="6323330"/>
          </a:xfrm>
        </p:spPr>
        <p:txBody>
          <a:bodyPr>
            <a:noAutofit/>
          </a:bodyPr>
          <a:p>
            <a:pPr>
              <a:lnSpc>
                <a:spcPct val="150000"/>
              </a:lnSpc>
            </a:pPr>
            <a:r>
              <a:rPr lang="en-US" altLang="zh-CN" sz="2400">
                <a:solidFill>
                  <a:schemeClr val="tx1"/>
                </a:solidFill>
                <a:latin typeface="Times New Roman" panose="02020603050405020304" charset="0"/>
                <a:cs typeface="Times New Roman" panose="02020603050405020304" charset="0"/>
              </a:rPr>
              <a:t>2. God’s answer to Job out of the whirlwind (para. 2)</a:t>
            </a:r>
            <a:r>
              <a:rPr lang="zh-CN" altLang="en-US" sz="2400">
                <a:solidFill>
                  <a:schemeClr val="tx1"/>
                </a:solidFill>
                <a:latin typeface="Times New Roman" panose="02020603050405020304" charset="0"/>
                <a:cs typeface="Times New Roman" panose="02020603050405020304" charset="0"/>
              </a:rPr>
              <a:t>：上帝在旋风中和约伯对话，记载在《约伯记》第</a:t>
            </a:r>
            <a:r>
              <a:rPr lang="en-US" altLang="zh-CN" sz="2400">
                <a:solidFill>
                  <a:schemeClr val="tx1"/>
                </a:solidFill>
                <a:latin typeface="Times New Roman" panose="02020603050405020304" charset="0"/>
                <a:cs typeface="Times New Roman" panose="02020603050405020304" charset="0"/>
              </a:rPr>
              <a:t> 38 </a:t>
            </a:r>
            <a:r>
              <a:rPr lang="zh-CN" altLang="en-US" sz="2400">
                <a:solidFill>
                  <a:schemeClr val="tx1"/>
                </a:solidFill>
                <a:latin typeface="Times New Roman" panose="02020603050405020304" charset="0"/>
                <a:cs typeface="Times New Roman" panose="02020603050405020304" charset="0"/>
              </a:rPr>
              <a:t>章和第</a:t>
            </a:r>
            <a:r>
              <a:rPr lang="en-US" altLang="zh-CN" sz="2400">
                <a:solidFill>
                  <a:schemeClr val="tx1"/>
                </a:solidFill>
                <a:latin typeface="Times New Roman" panose="02020603050405020304" charset="0"/>
                <a:cs typeface="Times New Roman" panose="02020603050405020304" charset="0"/>
              </a:rPr>
              <a:t> 40 </a:t>
            </a:r>
            <a:r>
              <a:rPr lang="zh-CN" altLang="en-US" sz="2400">
                <a:solidFill>
                  <a:schemeClr val="tx1"/>
                </a:solidFill>
                <a:latin typeface="Times New Roman" panose="02020603050405020304" charset="0"/>
                <a:cs typeface="Times New Roman" panose="02020603050405020304" charset="0"/>
              </a:rPr>
              <a:t>章。</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3. Carlyle (para. 4)</a:t>
            </a:r>
            <a:r>
              <a:rPr lang="zh-CN" altLang="en-US" sz="2400">
                <a:solidFill>
                  <a:schemeClr val="tx1"/>
                </a:solidFill>
                <a:latin typeface="Times New Roman" panose="02020603050405020304" charset="0"/>
                <a:cs typeface="Times New Roman" panose="02020603050405020304" charset="0"/>
              </a:rPr>
              <a:t>：托马斯</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卡莱尔（</a:t>
            </a:r>
            <a:r>
              <a:rPr lang="en-US" altLang="zh-CN" sz="2400">
                <a:solidFill>
                  <a:schemeClr val="tx1"/>
                </a:solidFill>
                <a:latin typeface="Times New Roman" panose="02020603050405020304" charset="0"/>
                <a:cs typeface="Times New Roman" panose="02020603050405020304" charset="0"/>
              </a:rPr>
              <a:t>1795—1881</a:t>
            </a:r>
            <a:r>
              <a:rPr lang="zh-CN" altLang="en-US" sz="2400">
                <a:solidFill>
                  <a:schemeClr val="tx1"/>
                </a:solidFill>
                <a:latin typeface="Times New Roman" panose="02020603050405020304" charset="0"/>
                <a:cs typeface="Times New Roman" panose="02020603050405020304" charset="0"/>
              </a:rPr>
              <a:t>）。苏格兰哲学家、评论家、讽刺作家、历史学家、教师。他被看作是那个时代最重要的社会评论员。卡莱尔一生中发表了很多在维多利亚时代获得赞誉的重要演讲，他的作品在维多利亚时代甚具影响力。</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4. Nietzsche (para. 4)</a:t>
            </a:r>
            <a:r>
              <a:rPr lang="zh-CN" altLang="en-US" sz="2400">
                <a:solidFill>
                  <a:schemeClr val="tx1"/>
                </a:solidFill>
                <a:latin typeface="Times New Roman" panose="02020603050405020304" charset="0"/>
                <a:cs typeface="Times New Roman" panose="02020603050405020304" charset="0"/>
              </a:rPr>
              <a:t>：弗里德里希</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威廉</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尼采（</a:t>
            </a:r>
            <a:r>
              <a:rPr lang="en-US" altLang="zh-CN" sz="2400">
                <a:solidFill>
                  <a:schemeClr val="tx1"/>
                </a:solidFill>
                <a:latin typeface="Times New Roman" panose="02020603050405020304" charset="0"/>
                <a:cs typeface="Times New Roman" panose="02020603050405020304" charset="0"/>
              </a:rPr>
              <a:t>1844—1900</a:t>
            </a:r>
            <a:r>
              <a:rPr lang="zh-CN" altLang="en-US" sz="2400">
                <a:solidFill>
                  <a:schemeClr val="tx1"/>
                </a:solidFill>
                <a:latin typeface="Times New Roman" panose="02020603050405020304" charset="0"/>
                <a:cs typeface="Times New Roman" panose="02020603050405020304" charset="0"/>
              </a:rPr>
              <a:t>）。德国著名哲学家，西方现代哲学的开创者，同时也是卓越的诗人和散文家。尼采最早开始批判西方现代社会，然而他的学说在他的时代却没有引起人们的重视，直到</a:t>
            </a:r>
            <a:r>
              <a:rPr lang="en-US" altLang="zh-CN" sz="2400">
                <a:solidFill>
                  <a:schemeClr val="tx1"/>
                </a:solidFill>
                <a:latin typeface="Times New Roman" panose="02020603050405020304" charset="0"/>
                <a:cs typeface="Times New Roman" panose="02020603050405020304" charset="0"/>
              </a:rPr>
              <a:t> 20 </a:t>
            </a:r>
            <a:r>
              <a:rPr lang="zh-CN" altLang="en-US" sz="2400">
                <a:solidFill>
                  <a:schemeClr val="tx1"/>
                </a:solidFill>
                <a:latin typeface="Times New Roman" panose="02020603050405020304" charset="0"/>
                <a:cs typeface="Times New Roman" panose="02020603050405020304" charset="0"/>
              </a:rPr>
              <a:t>世纪才激起深远的、调门各异的回声。后来的生命哲学、存在主义、弗洛伊德主义、后现代主义都以各自的形式回应着尼采的哲学思想。</a:t>
            </a:r>
            <a:endParaRPr lang="zh-CN" altLang="en-US"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288925" y="431165"/>
            <a:ext cx="11718925" cy="6426835"/>
          </a:xfrm>
        </p:spPr>
        <p:txBody>
          <a:bodyPr>
            <a:noAutofit/>
          </a:bodyPr>
          <a:p>
            <a:pPr>
              <a:lnSpc>
                <a:spcPct val="150000"/>
              </a:lnSpc>
            </a:pPr>
            <a:r>
              <a:rPr lang="en-US" altLang="zh-CN" sz="2400">
                <a:solidFill>
                  <a:schemeClr val="tx1"/>
                </a:solidFill>
                <a:latin typeface="Times New Roman" panose="02020603050405020304" charset="0"/>
                <a:cs typeface="Times New Roman" panose="02020603050405020304" charset="0"/>
              </a:rPr>
              <a:t>5. Moloch (para. 4)</a:t>
            </a:r>
            <a:r>
              <a:rPr lang="zh-CN" altLang="en-US" sz="2400">
                <a:solidFill>
                  <a:schemeClr val="tx1"/>
                </a:solidFill>
                <a:latin typeface="Times New Roman" panose="02020603050405020304" charset="0"/>
                <a:cs typeface="Times New Roman" panose="02020603050405020304" charset="0"/>
              </a:rPr>
              <a:t>：摩洛。一位上古近东神明的名号，古代迦南人所拜祭的神明，其拉丁字母拼写形式有多种，包括</a:t>
            </a:r>
            <a:r>
              <a:rPr lang="en-US" altLang="zh-CN" sz="2400">
                <a:solidFill>
                  <a:schemeClr val="tx1"/>
                </a:solidFill>
                <a:latin typeface="Times New Roman" panose="02020603050405020304" charset="0"/>
                <a:cs typeface="Times New Roman" panose="02020603050405020304" charset="0"/>
              </a:rPr>
              <a:t> Moloch</a:t>
            </a:r>
            <a:r>
              <a:rPr lang="zh-CN" altLang="en-US" sz="2400">
                <a:solidFill>
                  <a:schemeClr val="tx1"/>
                </a:solidFill>
                <a:latin typeface="Times New Roman" panose="02020603050405020304" charset="0"/>
                <a:cs typeface="Times New Roman" panose="02020603050405020304" charset="0"/>
              </a:rPr>
              <a:t>、</a:t>
            </a:r>
            <a:r>
              <a:rPr lang="en-US" altLang="zh-CN" sz="2400">
                <a:solidFill>
                  <a:schemeClr val="tx1"/>
                </a:solidFill>
                <a:latin typeface="Times New Roman" panose="02020603050405020304" charset="0"/>
                <a:cs typeface="Times New Roman" panose="02020603050405020304" charset="0"/>
              </a:rPr>
              <a:t>Molech</a:t>
            </a:r>
            <a:r>
              <a:rPr lang="zh-CN" altLang="en-US" sz="2400">
                <a:solidFill>
                  <a:schemeClr val="tx1"/>
                </a:solidFill>
                <a:latin typeface="Times New Roman" panose="02020603050405020304" charset="0"/>
                <a:cs typeface="Times New Roman" panose="02020603050405020304" charset="0"/>
              </a:rPr>
              <a:t>、</a:t>
            </a:r>
            <a:r>
              <a:rPr lang="en-US" altLang="zh-CN" sz="2400">
                <a:solidFill>
                  <a:schemeClr val="tx1"/>
                </a:solidFill>
                <a:latin typeface="Times New Roman" panose="02020603050405020304" charset="0"/>
                <a:cs typeface="Times New Roman" panose="02020603050405020304" charset="0"/>
              </a:rPr>
              <a:t>Molekh</a:t>
            </a:r>
            <a:r>
              <a:rPr lang="zh-CN" altLang="en-US" sz="2400">
                <a:solidFill>
                  <a:schemeClr val="tx1"/>
                </a:solidFill>
                <a:latin typeface="Times New Roman" panose="02020603050405020304" charset="0"/>
                <a:cs typeface="Times New Roman" panose="02020603050405020304" charset="0"/>
              </a:rPr>
              <a:t>、</a:t>
            </a:r>
            <a:r>
              <a:rPr lang="en-US" altLang="zh-CN" sz="2400">
                <a:solidFill>
                  <a:schemeClr val="tx1"/>
                </a:solidFill>
                <a:latin typeface="Times New Roman" panose="02020603050405020304" charset="0"/>
                <a:cs typeface="Times New Roman" panose="02020603050405020304" charset="0"/>
              </a:rPr>
              <a:t>Molek</a:t>
            </a:r>
            <a:r>
              <a:rPr lang="zh-CN" altLang="en-US" sz="2400">
                <a:solidFill>
                  <a:schemeClr val="tx1"/>
                </a:solidFill>
                <a:latin typeface="Times New Roman" panose="02020603050405020304" charset="0"/>
                <a:cs typeface="Times New Roman" panose="02020603050405020304" charset="0"/>
              </a:rPr>
              <a:t>、</a:t>
            </a:r>
            <a:r>
              <a:rPr lang="en-US" altLang="zh-CN" sz="2400">
                <a:solidFill>
                  <a:schemeClr val="tx1"/>
                </a:solidFill>
                <a:latin typeface="Times New Roman" panose="02020603050405020304" charset="0"/>
                <a:cs typeface="Times New Roman" panose="02020603050405020304" charset="0"/>
              </a:rPr>
              <a:t>Moloc </a:t>
            </a:r>
            <a:r>
              <a:rPr lang="zh-CN" altLang="en-US" sz="2400">
                <a:solidFill>
                  <a:schemeClr val="tx1"/>
                </a:solidFill>
                <a:latin typeface="Times New Roman" panose="02020603050405020304" charset="0"/>
                <a:cs typeface="Times New Roman" panose="02020603050405020304" charset="0"/>
              </a:rPr>
              <a:t>等。</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6. Promethean (para. 5)</a:t>
            </a:r>
            <a:r>
              <a:rPr lang="zh-CN" altLang="en-US" sz="2400">
                <a:solidFill>
                  <a:schemeClr val="tx1"/>
                </a:solidFill>
                <a:latin typeface="Times New Roman" panose="02020603050405020304" charset="0"/>
                <a:cs typeface="Times New Roman" panose="02020603050405020304" charset="0"/>
              </a:rPr>
              <a:t>：普罗米修斯。希腊神话中最具智慧的神明之一，最早的泰坦巨神后代，名字有</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先见之明</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a:t>
            </a:r>
            <a:r>
              <a:rPr lang="en-US" altLang="zh-CN" sz="2400">
                <a:solidFill>
                  <a:schemeClr val="tx1"/>
                </a:solidFill>
                <a:latin typeface="Times New Roman" panose="02020603050405020304" charset="0"/>
                <a:cs typeface="Times New Roman" panose="02020603050405020304" charset="0"/>
              </a:rPr>
              <a:t>Forethought</a:t>
            </a:r>
            <a:r>
              <a:rPr lang="zh-CN" altLang="en-US" sz="2400">
                <a:solidFill>
                  <a:schemeClr val="tx1"/>
                </a:solidFill>
                <a:latin typeface="Times New Roman" panose="02020603050405020304" charset="0"/>
                <a:cs typeface="Times New Roman" panose="02020603050405020304" charset="0"/>
              </a:rPr>
              <a:t>）的意思。普罗米修斯是泰坦十二神伊阿佩托斯与名望女神克吕墨涅的儿子。普罗米修斯不仅创造了人类，给人类盗来了火，还教会了他们许多知识和技能。</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7. Stoic(para. 5)</a:t>
            </a:r>
            <a:r>
              <a:rPr lang="zh-CN" altLang="en-US" sz="2400">
                <a:solidFill>
                  <a:schemeClr val="tx1"/>
                </a:solidFill>
                <a:latin typeface="Times New Roman" panose="02020603050405020304" charset="0"/>
                <a:cs typeface="Times New Roman" panose="02020603050405020304" charset="0"/>
              </a:rPr>
              <a:t>：斯多葛哲学学派，或称斯多亚学派，也被译为斯多阿学派。是塞浦路斯岛人芝诺（约公元前</a:t>
            </a:r>
            <a:r>
              <a:rPr lang="en-US" altLang="zh-CN" sz="2400">
                <a:solidFill>
                  <a:schemeClr val="tx1"/>
                </a:solidFill>
                <a:latin typeface="Times New Roman" panose="02020603050405020304" charset="0"/>
                <a:cs typeface="Times New Roman" panose="02020603050405020304" charset="0"/>
              </a:rPr>
              <a:t> 336 </a:t>
            </a:r>
            <a:r>
              <a:rPr lang="zh-CN" altLang="en-US" sz="2400">
                <a:solidFill>
                  <a:schemeClr val="tx1"/>
                </a:solidFill>
                <a:latin typeface="Times New Roman" panose="02020603050405020304" charset="0"/>
                <a:cs typeface="Times New Roman" panose="02020603050405020304" charset="0"/>
              </a:rPr>
              <a:t>年</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约公元前</a:t>
            </a:r>
            <a:r>
              <a:rPr lang="en-US" altLang="zh-CN" sz="2400">
                <a:solidFill>
                  <a:schemeClr val="tx1"/>
                </a:solidFill>
                <a:latin typeface="Times New Roman" panose="02020603050405020304" charset="0"/>
                <a:cs typeface="Times New Roman" panose="02020603050405020304" charset="0"/>
              </a:rPr>
              <a:t> 264 </a:t>
            </a:r>
            <a:r>
              <a:rPr lang="zh-CN" altLang="en-US" sz="2400">
                <a:solidFill>
                  <a:schemeClr val="tx1"/>
                </a:solidFill>
                <a:latin typeface="Times New Roman" panose="02020603050405020304" charset="0"/>
                <a:cs typeface="Times New Roman" panose="02020603050405020304" charset="0"/>
              </a:rPr>
              <a:t>年）于公元前</a:t>
            </a:r>
            <a:r>
              <a:rPr lang="en-US" altLang="zh-CN" sz="2400">
                <a:solidFill>
                  <a:schemeClr val="tx1"/>
                </a:solidFill>
                <a:latin typeface="Times New Roman" panose="02020603050405020304" charset="0"/>
                <a:cs typeface="Times New Roman" panose="02020603050405020304" charset="0"/>
              </a:rPr>
              <a:t> 300 </a:t>
            </a:r>
            <a:r>
              <a:rPr lang="zh-CN" altLang="en-US" sz="2400">
                <a:solidFill>
                  <a:schemeClr val="tx1"/>
                </a:solidFill>
                <a:latin typeface="Times New Roman" panose="02020603050405020304" charset="0"/>
                <a:cs typeface="Times New Roman" panose="02020603050405020304" charset="0"/>
              </a:rPr>
              <a:t>年左右在雅典创立的学派，因在雅典集会广场的画廊聚众讲学而得名，是希腊化时代一个影响极大的思想派别。芝诺被认为是自然法理论的真正奠基者。</a:t>
            </a:r>
            <a:endParaRPr lang="zh-CN" altLang="en-US"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a:xfrm>
            <a:off x="140970" y="1490345"/>
            <a:ext cx="11892280" cy="5226685"/>
          </a:xfrm>
        </p:spPr>
        <p:txBody>
          <a:bodyPr>
            <a:noAutofit/>
          </a:bodyPr>
          <a:p>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What is man’s superiority to the forces that control his outward life?</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According to the author, if we submit our judgment to the world of fact, what must be purged? And how to elevate the dignity of Man? </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According to the author, what is Man’s true freedom? </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4. In what way mind asserts its mastery over the thoughtless forces of Nature?</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5. What thought makes people free men?</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 is man’s superiority to the forces that control his outward life?</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During his brief years, man is free to examine, to criticise, to know, and in imagination to create, which belongs to him alone and lies his superiority to the forces that control his outward life.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928370"/>
            <a:ext cx="10968990" cy="1666240"/>
          </a:xfrm>
        </p:spPr>
        <p:txBody>
          <a:bodyPr>
            <a:normAutofit fontScale="90000"/>
          </a:bodyPr>
          <a:p>
            <a:r>
              <a:rPr lang="en-US" altLang="zh-CN">
                <a:sym typeface="+mn-ea"/>
              </a:rPr>
              <a:t>2. According to the author, if we submit our judgment to the world of fact, what must be purged? And how to elevate the dignity of Man?</a:t>
            </a:r>
            <a:endParaRPr lang="zh-CN" altLang="en-US"/>
          </a:p>
        </p:txBody>
      </p:sp>
      <p:sp>
        <p:nvSpPr>
          <p:cNvPr id="3" name="内容占位符 2"/>
          <p:cNvSpPr>
            <a:spLocks noGrp="1"/>
          </p:cNvSpPr>
          <p:nvPr>
            <p:ph idx="1"/>
            <p:custDataLst>
              <p:tags r:id="rId2"/>
            </p:custDataLst>
          </p:nvPr>
        </p:nvSpPr>
        <p:spPr>
          <a:xfrm>
            <a:off x="608330" y="3214370"/>
            <a:ext cx="10968990" cy="3035300"/>
          </a:xfrm>
        </p:spPr>
        <p:txBody>
          <a:bodyPr/>
          <a:p>
            <a:r>
              <a:rPr lang="en-US" altLang="zh-CN" sz="3200">
                <a:solidFill>
                  <a:schemeClr val="tx1"/>
                </a:solidFill>
                <a:latin typeface="Times New Roman" panose="02020603050405020304" charset="0"/>
                <a:cs typeface="Times New Roman" panose="02020603050405020304" charset="0"/>
              </a:rPr>
              <a:t>2. If we submit our judgment to the world of fact, the slavishness from our thoughts must be purged. By freeing Man as far as possible from the tyranny of non-human Power, they can elevate their dignity.</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3. According to the author, what is Man’s true freedom? </a:t>
            </a:r>
            <a:endParaRPr lang="zh-CN" altLang="en-US"/>
          </a:p>
        </p:txBody>
      </p:sp>
      <p:sp>
        <p:nvSpPr>
          <p:cNvPr id="3" name="内容占位符 2"/>
          <p:cNvSpPr>
            <a:spLocks noGrp="1"/>
          </p:cNvSpPr>
          <p:nvPr>
            <p:ph idx="1"/>
            <p:custDataLst>
              <p:tags r:id="rId2"/>
            </p:custDataLst>
          </p:nvPr>
        </p:nvSpPr>
        <p:spPr>
          <a:xfrm>
            <a:off x="608330" y="1995170"/>
            <a:ext cx="10968990" cy="3872865"/>
          </a:xfrm>
        </p:spPr>
        <p:txBody>
          <a:bodyPr>
            <a:normAutofit/>
          </a:bodyPr>
          <a:p>
            <a:r>
              <a:rPr lang="en-US" altLang="zh-CN" sz="3200">
                <a:solidFill>
                  <a:schemeClr val="tx1"/>
                </a:solidFill>
                <a:latin typeface="Times New Roman" panose="02020603050405020304" charset="0"/>
                <a:cs typeface="Times New Roman" panose="02020603050405020304" charset="0"/>
              </a:rPr>
              <a:t>3. According to the author, Man’s true freedom comes from our determination to worship only the God created by our own love of the good, to respect only the heaven which inspires the insight of our best moments.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a:bodyPr>
          <a:p>
            <a:r>
              <a:rPr lang="en-US" altLang="zh-CN">
                <a:sym typeface="+mn-ea"/>
              </a:rPr>
              <a:t>4. In what way mind asserts its mastery over the thoughtless forces of Nature?</a:t>
            </a:r>
            <a:endParaRPr lang="zh-CN" altLang="en-US"/>
          </a:p>
        </p:txBody>
      </p:sp>
      <p:sp>
        <p:nvSpPr>
          <p:cNvPr id="3" name="内容占位符 2"/>
          <p:cNvSpPr>
            <a:spLocks noGrp="1"/>
          </p:cNvSpPr>
          <p:nvPr>
            <p:ph idx="1"/>
            <p:custDataLst>
              <p:tags r:id="rId2"/>
            </p:custDataLst>
          </p:nvPr>
        </p:nvSpPr>
        <p:spPr>
          <a:xfrm>
            <a:off x="509905" y="2289810"/>
            <a:ext cx="10968990" cy="3528695"/>
          </a:xfrm>
        </p:spPr>
        <p:txBody>
          <a:bodyPr>
            <a:noAutofit/>
          </a:bodyPr>
          <a:p>
            <a:r>
              <a:rPr lang="en-US" altLang="zh-CN" sz="2800">
                <a:solidFill>
                  <a:schemeClr val="tx1"/>
                </a:solidFill>
                <a:latin typeface="Times New Roman" panose="02020603050405020304" charset="0"/>
                <a:cs typeface="Times New Roman" panose="02020603050405020304" charset="0"/>
              </a:rPr>
              <a:t>4. When we have learned both to resign ourselves to the outward rules of Fate and to recognize that the non-human world is unworthy of our worship, it becomes possible to transform and refashion the unconscious universe, to transmute it in the crucible of imagination, that a new image of shining gold replaces the old idol of clay. Thus mind asserts its subtle mastery over the thoughtless forces of Nature.</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5. What thought makes people free men?</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p>
            <a:r>
              <a:rPr lang="en-US" altLang="zh-CN" sz="3200">
                <a:solidFill>
                  <a:schemeClr val="tx1"/>
                </a:solidFill>
                <a:latin typeface="Times New Roman" panose="02020603050405020304" charset="0"/>
                <a:cs typeface="Times New Roman" panose="02020603050405020304" charset="0"/>
                <a:sym typeface="+mn-ea"/>
              </a:rPr>
              <a:t>5. If people think of Time and Fate and Death greatly, feel their passionless splendour, and no longer bow before the inevitable, but absorb it, and make it a part of ourselves, all of these thought make people free men.</a:t>
            </a:r>
            <a:endParaRPr lang="en-US" altLang="zh-CN" sz="3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22040" y="202000"/>
            <a:ext cx="10969200" cy="705600"/>
          </a:xfrm>
        </p:spPr>
        <p:txBody>
          <a:bodyPr/>
          <a:p>
            <a:r>
              <a:rPr lang="en-US" altLang="zh-CN"/>
              <a:t>Discussion</a:t>
            </a:r>
            <a:endParaRPr lang="en-US" altLang="zh-CN"/>
          </a:p>
        </p:txBody>
      </p:sp>
      <p:sp>
        <p:nvSpPr>
          <p:cNvPr id="3" name="内容占位符 2"/>
          <p:cNvSpPr>
            <a:spLocks noGrp="1"/>
          </p:cNvSpPr>
          <p:nvPr>
            <p:ph idx="1"/>
            <p:custDataLst>
              <p:tags r:id="rId2"/>
            </p:custDataLst>
          </p:nvPr>
        </p:nvSpPr>
        <p:spPr>
          <a:xfrm>
            <a:off x="608330" y="908050"/>
            <a:ext cx="11313160" cy="5796915"/>
          </a:xfrm>
        </p:spPr>
        <p:txBody>
          <a:bodyPr>
            <a:noAutofit/>
          </a:bodyPr>
          <a:p>
            <a:r>
              <a:rPr lang="en-US" altLang="zh-CN" sz="24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4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Some, though they feel the demands of the ideal, will still consciously reject them, still urging that naked Power is worthy of worship.</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When we have realized that Power is largely bad, that man, with his knowledge of good and evil, is but a helpless atom in a world which has no such knowledge, the choice is again presented to us: Shall we worship Force, or shall we worship Goodness? Shall our God exist and be evil, or shall he be recognized as the creation of our own conscience?</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But there is in resignation a further good element: even real goods, when they are unattainable, ought not to be fretfully desired. To every man comes, sooner or later, the great renunciation.</a:t>
            </a:r>
            <a:endParaRPr lang="en-US" altLang="zh-CN"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a:t>
            </a:r>
            <a:r>
              <a:rPr lang="en-US" altLang="zh-CN" sz="3600">
                <a:solidFill>
                  <a:schemeClr val="tx1"/>
                </a:solidFill>
                <a:highlight>
                  <a:srgbClr val="FFFF00"/>
                </a:highlight>
                <a:latin typeface="Times New Roman" panose="02020603050405020304" charset="0"/>
                <a:cs typeface="Times New Roman" panose="02020603050405020304" charset="0"/>
              </a:rPr>
              <a:t>Western philosophy</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about the gist of Russell’s thoughts as an atheist and his ideas of man’s worship.</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Russell’s main thoughts about the universe, nature and man’s worship in English.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Compare Eastern and Western philosophical matters about man, nature and the universe.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2400" i="1"/>
              <a:t>A Free Man’s Worship</a:t>
            </a:r>
            <a:r>
              <a:rPr lang="en-US" altLang="zh-CN" sz="2400"/>
              <a:t> is perhaps Bertrand Russell’s best-known and most reprinted essay. Its mood and language have often been explained, even by Russell himself, as reflecting a particular time in his life; “it depend(s),” he wrote in 1929, “upon a meta-physic which is more platonic than that which I now believe in”. Yet the essay sounds many characteristic Russellian themes and preoccupations and deserves consideration as a historical landmark of early twentieth-century European thought.</a:t>
            </a:r>
            <a:endParaRPr lang="en-US" altLang="zh-CN" sz="2400"/>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1. Brainstorm </a:t>
            </a:r>
            <a:endParaRPr lang="en-US" altLang="zh-CN" sz="4000">
              <a:solidFill>
                <a:schemeClr val="tx1"/>
              </a:solidFill>
              <a:latin typeface="Times New Roman" panose="02020603050405020304" charset="0"/>
              <a:cs typeface="Times New Roman" panose="02020603050405020304" charset="0"/>
            </a:endParaRPr>
          </a:p>
          <a:p>
            <a:r>
              <a:rPr lang="en-US" altLang="zh-CN" sz="4000">
                <a:solidFill>
                  <a:schemeClr val="tx1"/>
                </a:solidFill>
                <a:latin typeface="Times New Roman" panose="02020603050405020304" charset="0"/>
                <a:cs typeface="Times New Roman" panose="02020603050405020304" charset="0"/>
              </a:rPr>
              <a:t>Do you know about Bertrand Russell? </a:t>
            </a:r>
            <a:endParaRPr lang="en-US" altLang="zh-CN" sz="4000">
              <a:solidFill>
                <a:schemeClr val="tx1"/>
              </a:solidFill>
              <a:latin typeface="Times New Roman" panose="02020603050405020304" charset="0"/>
              <a:cs typeface="Times New Roman" panose="02020603050405020304" charset="0"/>
            </a:endParaRPr>
          </a:p>
          <a:p>
            <a:r>
              <a:rPr lang="en-US" altLang="zh-CN" sz="4000">
                <a:solidFill>
                  <a:schemeClr val="tx1"/>
                </a:solidFill>
                <a:latin typeface="Times New Roman" panose="02020603050405020304" charset="0"/>
                <a:cs typeface="Times New Roman" panose="02020603050405020304" charset="0"/>
              </a:rPr>
              <a:t>Can you think of some of his philosophic thinking or famous sayings?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23545" y="455930"/>
            <a:ext cx="10968990" cy="5485765"/>
          </a:xfrm>
        </p:spPr>
        <p:txBody>
          <a:bodyPr>
            <a:noAutofit/>
          </a:bodyPr>
          <a:p>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unthinking Mother (para. 1)</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God’s answer to Job (para. 2)</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Goodness (para. 3)</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the creed of Militarism (para. 4)</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Moloch (para. 4)</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Promethean constancy ( para. 5)</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the Stoic freedom (para. 5)</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3.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8255</Words>
  <Application>WPS 演示</Application>
  <PresentationFormat>宽屏</PresentationFormat>
  <Paragraphs>165</Paragraphs>
  <Slides>28</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28</vt:i4>
      </vt:variant>
    </vt:vector>
  </HeadingPairs>
  <TitlesOfParts>
    <vt:vector size="40"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One Lesson 2. Western Philosophy</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After Reading</vt:lpstr>
      <vt:lpstr>1. What is man’s superiority to the forces that control his outward life?</vt:lpstr>
      <vt:lpstr>2. According to the author, if we submit our judgment to the world of fact, what must be purged? And how to elevate the dignity of Man?</vt:lpstr>
      <vt:lpstr>3. According to the author, what is Man’s true freedom? </vt:lpstr>
      <vt:lpstr>4. In what way mind asserts its mastery over the thoughtless forces of Nature?</vt:lpstr>
      <vt:lpstr>5. What thought makes people free men?</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159</cp:revision>
  <dcterms:created xsi:type="dcterms:W3CDTF">2019-06-19T02:08:00Z</dcterms:created>
  <dcterms:modified xsi:type="dcterms:W3CDTF">2025-08-01T23:55:39Z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